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2"/>
  </p:notesMasterIdLst>
  <p:handoutMasterIdLst>
    <p:handoutMasterId r:id="rId33"/>
  </p:handoutMasterIdLst>
  <p:sldIdLst>
    <p:sldId id="266" r:id="rId3"/>
    <p:sldId id="257" r:id="rId4"/>
    <p:sldId id="259" r:id="rId5"/>
    <p:sldId id="265" r:id="rId6"/>
    <p:sldId id="275" r:id="rId7"/>
    <p:sldId id="278" r:id="rId8"/>
    <p:sldId id="274" r:id="rId9"/>
    <p:sldId id="264" r:id="rId10"/>
    <p:sldId id="263" r:id="rId11"/>
    <p:sldId id="297" r:id="rId12"/>
    <p:sldId id="279" r:id="rId13"/>
    <p:sldId id="280" r:id="rId14"/>
    <p:sldId id="299" r:id="rId15"/>
    <p:sldId id="315" r:id="rId16"/>
    <p:sldId id="302" r:id="rId17"/>
    <p:sldId id="305" r:id="rId18"/>
    <p:sldId id="307" r:id="rId19"/>
    <p:sldId id="308" r:id="rId20"/>
    <p:sldId id="310" r:id="rId21"/>
    <p:sldId id="311" r:id="rId22"/>
    <p:sldId id="313" r:id="rId23"/>
    <p:sldId id="303" r:id="rId24"/>
    <p:sldId id="304" r:id="rId25"/>
    <p:sldId id="314" r:id="rId26"/>
    <p:sldId id="287" r:id="rId27"/>
    <p:sldId id="296" r:id="rId28"/>
    <p:sldId id="318" r:id="rId29"/>
    <p:sldId id="319" r:id="rId30"/>
    <p:sldId id="317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009900"/>
    <a:srgbClr val="D6E6A4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713" autoAdjust="0"/>
  </p:normalViewPr>
  <p:slideViewPr>
    <p:cSldViewPr>
      <p:cViewPr varScale="1">
        <p:scale>
          <a:sx n="66" d="100"/>
          <a:sy n="66" d="100"/>
        </p:scale>
        <p:origin x="49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2" tIns="48326" rIns="96652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1" cy="480060"/>
          </a:xfrm>
          <a:prstGeom prst="rect">
            <a:avLst/>
          </a:prstGeom>
        </p:spPr>
        <p:txBody>
          <a:bodyPr vert="horz" lIns="96652" tIns="48326" rIns="96652" bIns="48326" rtlCol="0"/>
          <a:lstStyle>
            <a:lvl1pPr algn="r">
              <a:defRPr sz="1300"/>
            </a:lvl1pPr>
          </a:lstStyle>
          <a:p>
            <a:fld id="{930A0E84-7B5E-4B16-9B33-447261EFE828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2" tIns="48326" rIns="96652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1" cy="480060"/>
          </a:xfrm>
          <a:prstGeom prst="rect">
            <a:avLst/>
          </a:prstGeom>
        </p:spPr>
        <p:txBody>
          <a:bodyPr vert="horz" lIns="96652" tIns="48326" rIns="96652" bIns="48326" rtlCol="0" anchor="b"/>
          <a:lstStyle>
            <a:lvl1pPr algn="r">
              <a:defRPr sz="1300"/>
            </a:lvl1pPr>
          </a:lstStyle>
          <a:p>
            <a:fld id="{2725FA98-8EEC-4F6A-A2D8-856BC653A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56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2" tIns="48326" rIns="96652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1" cy="480060"/>
          </a:xfrm>
          <a:prstGeom prst="rect">
            <a:avLst/>
          </a:prstGeom>
        </p:spPr>
        <p:txBody>
          <a:bodyPr vert="horz" lIns="96652" tIns="48326" rIns="96652" bIns="48326" rtlCol="0"/>
          <a:lstStyle>
            <a:lvl1pPr algn="r">
              <a:defRPr sz="1300"/>
            </a:lvl1pPr>
          </a:lstStyle>
          <a:p>
            <a:fld id="{C7A3C457-C1C0-4887-9AAE-34E894C2044A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2" tIns="48326" rIns="96652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2" tIns="48326" rIns="96652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2" tIns="48326" rIns="96652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1" cy="480060"/>
          </a:xfrm>
          <a:prstGeom prst="rect">
            <a:avLst/>
          </a:prstGeom>
        </p:spPr>
        <p:txBody>
          <a:bodyPr vert="horz" lIns="96652" tIns="48326" rIns="96652" bIns="48326" rtlCol="0" anchor="b"/>
          <a:lstStyle>
            <a:lvl1pPr algn="r">
              <a:defRPr sz="1300"/>
            </a:lvl1pPr>
          </a:lstStyle>
          <a:p>
            <a:fld id="{64C5C106-3DFB-492C-BE0C-DF6A0F7C1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4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5C106-3DFB-492C-BE0C-DF6A0F7C1C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1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35" indent="-177835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DA11DE-E637-4CC6-8B75-5B3E68443B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7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DA11DE-E637-4CC6-8B75-5B3E68443B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5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DA11DE-E637-4CC6-8B75-5B3E68443B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28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DA11DE-E637-4CC6-8B75-5B3E68443B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37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DA11DE-E637-4CC6-8B75-5B3E68443B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0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0243-8A27-46AD-88BF-FDD06700F68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4F3F-6571-4BE7-BEF6-ED32413DE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9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0243-8A27-46AD-88BF-FDD06700F68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4F3F-6571-4BE7-BEF6-ED32413DE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4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0243-8A27-46AD-88BF-FDD06700F68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4F3F-6571-4BE7-BEF6-ED32413DE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29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0243-8A27-46AD-88BF-FDD06700F68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4F3F-6571-4BE7-BEF6-ED32413DE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92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0243-8A27-46AD-88BF-FDD06700F68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4F3F-6571-4BE7-BEF6-ED32413DE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99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5E7-20B7-4555-A25A-8C09EC09E2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7260-6DD4-49F9-8F13-38BEFD1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41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5E7-20B7-4555-A25A-8C09EC09E2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7260-6DD4-49F9-8F13-38BEFD1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74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5E7-20B7-4555-A25A-8C09EC09E2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7260-6DD4-49F9-8F13-38BEFD1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14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5E7-20B7-4555-A25A-8C09EC09E2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7260-6DD4-49F9-8F13-38BEFD1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30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5E7-20B7-4555-A25A-8C09EC09E2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7260-6DD4-49F9-8F13-38BEFD1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73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5E7-20B7-4555-A25A-8C09EC09E2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7260-6DD4-49F9-8F13-38BEFD1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6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0243-8A27-46AD-88BF-FDD06700F68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4F3F-6571-4BE7-BEF6-ED32413DE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2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5E7-20B7-4555-A25A-8C09EC09E2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7260-6DD4-49F9-8F13-38BEFD1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5E7-20B7-4555-A25A-8C09EC09E2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7260-6DD4-49F9-8F13-38BEFD1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26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5E7-20B7-4555-A25A-8C09EC09E2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7260-6DD4-49F9-8F13-38BEFD1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62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5E7-20B7-4555-A25A-8C09EC09E2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7260-6DD4-49F9-8F13-38BEFD1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60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25E7-20B7-4555-A25A-8C09EC09E2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7260-6DD4-49F9-8F13-38BEFD1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1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0243-8A27-46AD-88BF-FDD06700F68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4F3F-6571-4BE7-BEF6-ED32413DE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5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0243-8A27-46AD-88BF-FDD06700F68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4F3F-6571-4BE7-BEF6-ED32413DE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0243-8A27-46AD-88BF-FDD06700F68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4F3F-6571-4BE7-BEF6-ED32413DE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8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0243-8A27-46AD-88BF-FDD06700F68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4F3F-6571-4BE7-BEF6-ED32413DE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2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0243-8A27-46AD-88BF-FDD06700F68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4F3F-6571-4BE7-BEF6-ED32413DE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6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0243-8A27-46AD-88BF-FDD06700F68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4F3F-6571-4BE7-BEF6-ED32413DE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5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0243-8A27-46AD-88BF-FDD06700F68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4F3F-6571-4BE7-BEF6-ED32413DE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3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6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0243-8A27-46AD-88BF-FDD06700F68F}" type="datetimeFigureOut">
              <a:rPr lang="en-US" smtClean="0"/>
              <a:pPr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4F3F-6571-4BE7-BEF6-ED32413DE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72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E6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E25E7-20B7-4555-A25A-8C09EC09E2A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57260-6DD4-49F9-8F13-38BEFD18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4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oreennorton@rudmanwinchel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219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686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tx2">
                    <a:lumMod val="50000"/>
                  </a:schemeClr>
                </a:solidFill>
              </a:rPr>
              <a:t>Tax Increment Financing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</a:rPr>
              <a:t>TIF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Town of Poland</a:t>
            </a:r>
          </a:p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Overview / 101</a:t>
            </a:r>
          </a:p>
          <a:p>
            <a:pPr algn="ctr"/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May 2, 2019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397907"/>
            <a:ext cx="77438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253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7213" y="192088"/>
            <a:ext cx="8281987" cy="6273800"/>
            <a:chOff x="557214" y="192088"/>
            <a:chExt cx="8281979" cy="6273805"/>
          </a:xfrm>
        </p:grpSpPr>
        <p:sp>
          <p:nvSpPr>
            <p:cNvPr id="3" name="Line 2"/>
            <p:cNvSpPr>
              <a:spLocks noChangeShapeType="1"/>
            </p:cNvSpPr>
            <p:nvPr/>
          </p:nvSpPr>
          <p:spPr bwMode="auto">
            <a:xfrm>
              <a:off x="1257298" y="676275"/>
              <a:ext cx="0" cy="490061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257298" y="4152903"/>
              <a:ext cx="6080121" cy="1403352"/>
            </a:xfrm>
            <a:prstGeom prst="rect">
              <a:avLst/>
            </a:prstGeom>
            <a:solidFill>
              <a:srgbClr val="108233">
                <a:alpha val="6352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2687636" y="5556255"/>
              <a:ext cx="0" cy="5349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904998" y="6096005"/>
              <a:ext cx="16557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cs typeface="Arial" charset="0"/>
                </a:rPr>
                <a:t>TIF Created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7337419" y="838200"/>
              <a:ext cx="1501774" cy="4718053"/>
            </a:xfrm>
            <a:prstGeom prst="rect">
              <a:avLst/>
            </a:prstGeom>
            <a:solidFill>
              <a:srgbClr val="3366FF">
                <a:alpha val="65097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7407269" y="1397001"/>
              <a:ext cx="1363662" cy="397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 dirty="0">
                  <a:cs typeface="Arial" charset="0"/>
                </a:rPr>
                <a:t>All Taxes on Project Value goes to the General Fund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altLang="en-US" sz="2400" dirty="0">
                <a:cs typeface="Arial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5835645" y="5957893"/>
              <a:ext cx="14303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2974972" y="5957893"/>
              <a:ext cx="15732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6550813" y="6096006"/>
              <a:ext cx="114299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b="1" dirty="0">
                  <a:latin typeface="+mj-lt"/>
                </a:rPr>
                <a:t>TIF</a:t>
              </a:r>
              <a:r>
                <a:rPr lang="en-US" altLang="en-US" b="1" dirty="0">
                  <a:latin typeface="Times New Roman" pitchFamily="18" charset="0"/>
                </a:rPr>
                <a:t> </a:t>
              </a:r>
              <a:r>
                <a:rPr lang="en-US" altLang="en-US" b="1" dirty="0">
                  <a:cs typeface="Arial" charset="0"/>
                </a:rPr>
                <a:t>Ends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619621" y="5837242"/>
              <a:ext cx="114458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>
                  <a:cs typeface="Arial" charset="0"/>
                </a:rPr>
                <a:t>30 Years</a:t>
              </a: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2057398" y="4419604"/>
              <a:ext cx="5029197" cy="830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 dirty="0">
                  <a:cs typeface="Arial" charset="0"/>
                </a:rPr>
                <a:t>“Original Assessed Value” of Property goes to “General Fund”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1600198" y="192088"/>
              <a:ext cx="6019796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tx2">
                      <a:lumMod val="50000"/>
                    </a:schemeClr>
                  </a:solidFill>
                  <a:cs typeface="Arial" charset="0"/>
                </a:rPr>
                <a:t>$$  How TIF Works  $$</a:t>
              </a: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2697160" y="838200"/>
              <a:ext cx="4649784" cy="3314703"/>
            </a:xfrm>
            <a:prstGeom prst="rect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200396" y="1870076"/>
              <a:ext cx="3505198" cy="187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cs typeface="Arial" charset="0"/>
                </a:rPr>
                <a:t>$ New Value “Sheltered”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 dirty="0">
                  <a:cs typeface="Arial" charset="0"/>
                </a:rPr>
                <a:t>TAXES go to fund           TIF-eligible projects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1069976" y="3241678"/>
              <a:ext cx="3962403" cy="7080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spc="120" dirty="0">
                  <a:ea typeface="+mn-ea"/>
                </a:rPr>
                <a:t>V a l u a t i o n</a:t>
              </a:r>
            </a:p>
          </p:txBody>
        </p:sp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685800" y="838200"/>
              <a:ext cx="3810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4000" b="1" dirty="0"/>
                <a:t>$</a:t>
              </a:r>
              <a:endParaRPr lang="en-US" b="1" dirty="0"/>
            </a:p>
          </p:txBody>
        </p:sp>
      </p:grp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7346949" y="5573712"/>
            <a:ext cx="0" cy="601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0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Every New Tax Dollar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– without the TIF</a:t>
            </a:r>
            <a:br>
              <a:rPr lang="en-US" altLang="en-US" sz="28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</a:br>
            <a:r>
              <a:rPr lang="en-US" altLang="en-US" sz="2800" i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One small town in Maine…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1752600"/>
            <a:ext cx="8229600" cy="4613275"/>
            <a:chOff x="457200" y="1447800"/>
            <a:chExt cx="8229600" cy="4613275"/>
          </a:xfrm>
        </p:grpSpPr>
        <p:pic>
          <p:nvPicPr>
            <p:cNvPr id="44035" name="Picture 3" descr="p7310101size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" t="3050" r="909" b="29839"/>
            <a:stretch>
              <a:fillRect/>
            </a:stretch>
          </p:blipFill>
          <p:spPr bwMode="auto">
            <a:xfrm>
              <a:off x="457200" y="1447800"/>
              <a:ext cx="8229600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6" name="Rectangle 4"/>
            <p:cNvSpPr>
              <a:spLocks noChangeArrowheads="1"/>
            </p:cNvSpPr>
            <p:nvPr/>
          </p:nvSpPr>
          <p:spPr bwMode="auto">
            <a:xfrm>
              <a:off x="533400" y="1447800"/>
              <a:ext cx="5715000" cy="3200400"/>
            </a:xfrm>
            <a:prstGeom prst="rect">
              <a:avLst/>
            </a:prstGeom>
            <a:solidFill>
              <a:srgbClr val="CC9900">
                <a:alpha val="40784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4037" name="AutoShape 5"/>
            <p:cNvSpPr>
              <a:spLocks/>
            </p:cNvSpPr>
            <p:nvPr/>
          </p:nvSpPr>
          <p:spPr bwMode="auto">
            <a:xfrm rot="-5400000">
              <a:off x="3302794" y="2099469"/>
              <a:ext cx="100012" cy="5791200"/>
            </a:xfrm>
            <a:prstGeom prst="leftBrace">
              <a:avLst>
                <a:gd name="adj1" fmla="val 104819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pPr algn="ctr" eaLnBrk="1" hangingPunct="1"/>
              <a:endParaRPr lang="en-US" alt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847725" y="5045075"/>
              <a:ext cx="5857875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000000"/>
                  </a:solidFill>
                  <a:cs typeface="Arial" charset="0"/>
                </a:rPr>
                <a:t>70% Lost Revenue :   </a:t>
              </a:r>
              <a:r>
                <a:rPr lang="en-US" altLang="en-US" dirty="0">
                  <a:solidFill>
                    <a:srgbClr val="000000"/>
                  </a:solidFill>
                  <a:cs typeface="Arial" charset="0"/>
                </a:rPr>
                <a:t>3%</a:t>
              </a:r>
              <a:r>
                <a:rPr lang="en-US" altLang="en-US" sz="1600" dirty="0">
                  <a:solidFill>
                    <a:srgbClr val="000000"/>
                  </a:solidFill>
                  <a:cs typeface="Arial" charset="0"/>
                </a:rPr>
                <a:t> -  </a:t>
              </a:r>
              <a:r>
                <a:rPr lang="en-US" altLang="en-US" dirty="0">
                  <a:solidFill>
                    <a:srgbClr val="000000"/>
                  </a:solidFill>
                  <a:cs typeface="Arial" charset="0"/>
                </a:rPr>
                <a:t>Revenue Sharing</a:t>
              </a:r>
            </a:p>
            <a:p>
              <a:pPr eaLnBrk="1" hangingPunct="1"/>
              <a:r>
                <a:rPr lang="en-US" altLang="en-US" dirty="0">
                  <a:solidFill>
                    <a:srgbClr val="000000"/>
                  </a:solidFill>
                  <a:cs typeface="Arial" charset="0"/>
                </a:rPr>
                <a:t>		                 55% - School Aid</a:t>
              </a:r>
            </a:p>
            <a:p>
              <a:pPr eaLnBrk="1" hangingPunct="1"/>
              <a:r>
                <a:rPr lang="en-US" altLang="en-US" dirty="0">
                  <a:solidFill>
                    <a:srgbClr val="000000"/>
                  </a:solidFill>
                  <a:cs typeface="Arial" charset="0"/>
                </a:rPr>
                <a:t>		                 12% - County Tax</a:t>
              </a:r>
            </a:p>
          </p:txBody>
        </p:sp>
      </p:grpSp>
      <p:sp>
        <p:nvSpPr>
          <p:cNvPr id="3" name="Right Brace 2"/>
          <p:cNvSpPr/>
          <p:nvPr/>
        </p:nvSpPr>
        <p:spPr>
          <a:xfrm rot="5400000">
            <a:off x="7211417" y="4011017"/>
            <a:ext cx="512366" cy="2438400"/>
          </a:xfrm>
          <a:prstGeom prst="rightBrac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20134" y="54864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Available for Municipal Use</a:t>
            </a:r>
            <a:endParaRPr lang="en-US" sz="24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0199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Every New Tax Dollar </a:t>
            </a:r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– with the TIF</a:t>
            </a:r>
          </a:p>
        </p:txBody>
      </p:sp>
      <p:pic>
        <p:nvPicPr>
          <p:cNvPr id="45059" name="Picture 3" descr="p7310101siz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3050" r="909" b="29839"/>
          <a:stretch>
            <a:fillRect/>
          </a:stretch>
        </p:blipFill>
        <p:spPr bwMode="auto">
          <a:xfrm>
            <a:off x="457200" y="1447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847725" y="5045075"/>
            <a:ext cx="76866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7A00"/>
                </a:solidFill>
                <a:cs typeface="Arial" charset="0"/>
              </a:rPr>
              <a:t>No Lost Revenue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(assumes 100% TIF)</a:t>
            </a:r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9652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967" y="152400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Poland TIFs</a:t>
            </a:r>
            <a:endParaRPr lang="en-US" altLang="en-US" sz="28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t="8757" r="2388" b="21194"/>
          <a:stretch/>
        </p:blipFill>
        <p:spPr bwMode="auto">
          <a:xfrm>
            <a:off x="4800600" y="1371600"/>
            <a:ext cx="4125036" cy="291770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6576" y="1041023"/>
            <a:ext cx="3962400" cy="3570208"/>
          </a:xfrm>
          <a:prstGeom prst="rect">
            <a:avLst/>
          </a:prstGeom>
          <a:noFill/>
        </p:spPr>
        <p:txBody>
          <a:bodyPr wrap="square" numCol="1" spcCol="548640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Poland Spring Bottling Company District 1 (TIF 1)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Poland Spring Bottling Company District 2 (TIF 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635115"/>
            <a:ext cx="8077200" cy="1077218"/>
          </a:xfrm>
          <a:prstGeom prst="rect">
            <a:avLst/>
          </a:prstGeom>
          <a:noFill/>
        </p:spPr>
        <p:txBody>
          <a:bodyPr wrap="square" numCol="1" spcCol="548640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Downtown Village District (DTV)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0193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Poland TIFs</a:t>
            </a:r>
            <a:endParaRPr lang="en-US" altLang="en-US" sz="28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3335"/>
            <a:ext cx="6172200" cy="571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95570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Eligible Project Costs</a:t>
            </a:r>
            <a:endParaRPr lang="en-US" altLang="en-US" sz="28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765E5C-ED42-4BEA-833D-63CF0431A14B}"/>
              </a:ext>
            </a:extLst>
          </p:cNvPr>
          <p:cNvSpPr txBox="1">
            <a:spLocks/>
          </p:cNvSpPr>
          <p:nvPr/>
        </p:nvSpPr>
        <p:spPr>
          <a:xfrm>
            <a:off x="838200" y="1600200"/>
            <a:ext cx="8305800" cy="4830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Costs of improvements made </a:t>
            </a: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  <a:t>within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the tax increment financing district.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Costs of improvements that are made </a:t>
            </a: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  <a:t>outside the TIF district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but are directly related to or </a:t>
            </a: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  <a:t>made necessary by the district.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Costs related to economic development, environmental improvements, fisheries and wildlife or marine resources projects, recreational trails or employment training </a:t>
            </a: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  <a:t>within the municipality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7694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7185"/>
            <a:ext cx="8229600" cy="89961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Poland Use of TIF Revenues</a:t>
            </a:r>
            <a:endParaRPr lang="en-US" altLang="en-US" sz="28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8077200" cy="3462486"/>
          </a:xfrm>
          <a:prstGeom prst="rect">
            <a:avLst/>
          </a:prstGeom>
          <a:noFill/>
        </p:spPr>
        <p:txBody>
          <a:bodyPr wrap="square" numCol="1" spcCol="548640" rtlCol="0">
            <a:spAutoFit/>
          </a:bodyPr>
          <a:lstStyle/>
          <a:p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Infrastructure: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Scenic turnouts, signs, railing and other related improvements in public ways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Public safety measures such as turning lanes, road widening installation of turning lanes, signalization, or other traffic control </a:t>
            </a:r>
          </a:p>
        </p:txBody>
      </p:sp>
    </p:spTree>
    <p:extLst>
      <p:ext uri="{BB962C8B-B14F-4D97-AF65-F5344CB8AC3E}">
        <p14:creationId xmlns:p14="http://schemas.microsoft.com/office/powerpoint/2010/main" val="386825364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Poland Use of TIF Revenues</a:t>
            </a:r>
            <a:endParaRPr lang="en-US" altLang="en-US" sz="28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8077200" cy="2262158"/>
          </a:xfrm>
          <a:prstGeom prst="rect">
            <a:avLst/>
          </a:prstGeom>
          <a:noFill/>
        </p:spPr>
        <p:txBody>
          <a:bodyPr wrap="square" numCol="1" spcCol="548640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Costs to mitigate any adverse impact of the district upon the Town</a:t>
            </a:r>
            <a:endParaRPr lang="en-US" sz="34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Construction of public improvements such as water and/or sewer extensions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518160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45392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Poland Use of TIF Revenues</a:t>
            </a:r>
            <a:endParaRPr lang="en-US" altLang="en-US" sz="28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301" y="914400"/>
            <a:ext cx="8077200" cy="5309146"/>
          </a:xfrm>
          <a:prstGeom prst="rect">
            <a:avLst/>
          </a:prstGeom>
          <a:noFill/>
        </p:spPr>
        <p:txBody>
          <a:bodyPr wrap="square" numCol="1" spcCol="54864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Economic Development: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Events that will attract visitors                              to the municipality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Dues to organizations that provide economic development support to the Town, such as the Androscoggin Valley Council of Governments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Addition of ability to provide loan guarantees and/or grants in addition to revolving loan fund capacity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23690"/>
            <a:ext cx="2803762" cy="92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75039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Poland Use of TIF Revenues</a:t>
            </a:r>
            <a:endParaRPr lang="en-US" altLang="en-US" sz="28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8077200" cy="3616375"/>
          </a:xfrm>
          <a:prstGeom prst="rect">
            <a:avLst/>
          </a:prstGeom>
          <a:noFill/>
        </p:spPr>
        <p:txBody>
          <a:bodyPr wrap="square" numCol="1" spcCol="54864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Economic Development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(cont.):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Job training for jobs created or retained within Poland, including instate scholarships or online learning entities when necessary. May include broadband service to improve access to training and educational opportunities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43400"/>
            <a:ext cx="2961033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1410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Noreen Nor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1703679" cy="23851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07307" y="1600200"/>
            <a:ext cx="4800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Noreen Norton,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M.B.A.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Economic Development Consultant </a:t>
            </a:r>
          </a:p>
          <a:p>
            <a:endParaRPr lang="en-US" sz="1400" b="1" dirty="0"/>
          </a:p>
          <a:p>
            <a:r>
              <a:rPr lang="en-US" sz="2400" b="1" dirty="0">
                <a:hlinkClick r:id="rId3"/>
              </a:rPr>
              <a:t>noreennorton@gmail.com</a:t>
            </a:r>
            <a:endParaRPr lang="en-US" sz="2400" b="1" dirty="0"/>
          </a:p>
          <a:p>
            <a:r>
              <a:rPr lang="en-US" sz="2400" b="1" dirty="0"/>
              <a:t>207.441.0609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Poland Use of TIF Revenues</a:t>
            </a:r>
            <a:endParaRPr lang="en-US" altLang="en-US" sz="28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8077200" cy="5493812"/>
          </a:xfrm>
          <a:prstGeom prst="rect">
            <a:avLst/>
          </a:prstGeom>
          <a:noFill/>
        </p:spPr>
        <p:txBody>
          <a:bodyPr wrap="square" numCol="1" spcCol="54864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Other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Environmental projects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Child care facilities and staffing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Recreational trails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Transit projects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Match for applicable State and Federal grant applications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Provide credit enhancements to encourage business investment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905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Potential TIF Projects</a:t>
            </a:r>
            <a:endParaRPr lang="en-US" altLang="en-US" sz="28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1682743"/>
            <a:ext cx="9151961" cy="517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83469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Potential TIF Projects</a:t>
            </a:r>
            <a:endParaRPr lang="en-US" altLang="en-US" sz="28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06773"/>
            <a:ext cx="9144000" cy="555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11388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What is a CEA?</a:t>
            </a:r>
            <a:br>
              <a:rPr lang="en-US" altLang="en-US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</a:b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(Credit Enhancement Agreement)</a:t>
            </a:r>
            <a:endParaRPr lang="en-US" altLang="en-US" sz="28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524000"/>
            <a:ext cx="83058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Partnership of Poland with a company or developer to secure investment and jobs and increase chances for success;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Provides reimbursement of a portion of the taxes generated by NEW investment to the company or developer to pay project costs directly or to pay debt service on funds borrowed to finance the project. </a:t>
            </a:r>
          </a:p>
        </p:txBody>
      </p:sp>
    </p:spTree>
    <p:extLst>
      <p:ext uri="{BB962C8B-B14F-4D97-AF65-F5344CB8AC3E}">
        <p14:creationId xmlns:p14="http://schemas.microsoft.com/office/powerpoint/2010/main" val="406618743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What is a CEA?</a:t>
            </a:r>
            <a:br>
              <a:rPr lang="en-US" altLang="en-US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</a:b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(Credit Enhancement Agreement)</a:t>
            </a:r>
            <a:endParaRPr lang="en-US" altLang="en-US" sz="28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524000"/>
            <a:ext cx="83058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Omnibus feature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x-none" sz="3200">
                <a:solidFill>
                  <a:schemeClr val="tx2">
                    <a:lumMod val="75000"/>
                  </a:schemeClr>
                </a:solidFill>
              </a:rPr>
              <a:t>Approval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up to the balance of the term of the District with up to one hundred percent (100%) reimbursement </a:t>
            </a:r>
            <a:r>
              <a:rPr lang="x-none" sz="3200">
                <a:solidFill>
                  <a:schemeClr val="tx2">
                    <a:lumMod val="75000"/>
                  </a:schemeClr>
                </a:solidFill>
              </a:rPr>
              <a:t>of future credit enhancement agreements will be at the sole discretion of the Poland Board of Selectpersons following a </a:t>
            </a:r>
            <a:r>
              <a:rPr lang="x-none" sz="3200" u="sng">
                <a:solidFill>
                  <a:schemeClr val="tx2">
                    <a:lumMod val="75000"/>
                  </a:schemeClr>
                </a:solidFill>
              </a:rPr>
              <a:t>public hearing </a:t>
            </a:r>
            <a:r>
              <a:rPr lang="x-none" sz="3200">
                <a:solidFill>
                  <a:schemeClr val="tx2">
                    <a:lumMod val="75000"/>
                  </a:schemeClr>
                </a:solidFill>
              </a:rPr>
              <a:t>with 10 day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x-none" sz="3200">
                <a:solidFill>
                  <a:schemeClr val="tx2">
                    <a:lumMod val="75000"/>
                  </a:schemeClr>
                </a:solidFill>
              </a:rPr>
              <a:t>notice in a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local </a:t>
            </a:r>
            <a:r>
              <a:rPr lang="x-none" sz="3200">
                <a:solidFill>
                  <a:schemeClr val="tx2">
                    <a:lumMod val="75000"/>
                  </a:schemeClr>
                </a:solidFill>
              </a:rPr>
              <a:t>newspaper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445570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Minimum Procedure for Creating/Amending a TIF District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Public notice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Public hearing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Vote by legislative body (Town Meeting)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Designation of TIF District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Development Program for the District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Approval by Commissioner of the Department of Economic and Community Development (DECD)</a:t>
            </a:r>
          </a:p>
        </p:txBody>
      </p:sp>
    </p:spTree>
    <p:extLst>
      <p:ext uri="{BB962C8B-B14F-4D97-AF65-F5344CB8AC3E}">
        <p14:creationId xmlns:p14="http://schemas.microsoft.com/office/powerpoint/2010/main" val="367276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2819400"/>
          </a:xfrm>
        </p:spPr>
        <p:txBody>
          <a:bodyPr>
            <a:normAutofit/>
          </a:bodyPr>
          <a:lstStyle/>
          <a:p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Questions?</a:t>
            </a:r>
            <a:br>
              <a:rPr lang="en-US" sz="72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Public Comments.</a:t>
            </a:r>
          </a:p>
        </p:txBody>
      </p:sp>
    </p:spTree>
    <p:extLst>
      <p:ext uri="{BB962C8B-B14F-4D97-AF65-F5344CB8AC3E}">
        <p14:creationId xmlns:p14="http://schemas.microsoft.com/office/powerpoint/2010/main" val="3517017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D8E7F0-A401-4B49-B335-F84841B74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36" y="0"/>
            <a:ext cx="8309728" cy="327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A63BB7-2EB0-4B0E-83CE-141204F7B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489" y="3124200"/>
            <a:ext cx="6937022" cy="364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84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F34966-0CF7-411A-831C-26B9E9CF3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8839200" cy="3268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54142D-309D-4FFB-A94F-2F02B2590A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35" b="261"/>
          <a:stretch/>
        </p:blipFill>
        <p:spPr>
          <a:xfrm>
            <a:off x="1143000" y="3268999"/>
            <a:ext cx="6858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73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291CD3-E445-4191-9465-038D31471A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7" r="833" b="5069"/>
          <a:stretch/>
        </p:blipFill>
        <p:spPr>
          <a:xfrm>
            <a:off x="38100" y="228600"/>
            <a:ext cx="9067800" cy="2903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F957B5-CA04-4C11-92CE-A462FBD9F8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39" b="4079"/>
          <a:stretch/>
        </p:blipFill>
        <p:spPr>
          <a:xfrm>
            <a:off x="304800" y="3352800"/>
            <a:ext cx="8534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4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7358" y="4572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Presentation 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229600" cy="5632311"/>
          </a:xfrm>
          <a:prstGeom prst="rect">
            <a:avLst/>
          </a:prstGeom>
          <a:noFill/>
        </p:spPr>
        <p:txBody>
          <a:bodyPr wrap="square" numCol="2" spcCol="548640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What is a TIF?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What are the benefits of TIF?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How does a tax shift work?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What types of projects can TIF revenues be used for?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What about Poland TIFs?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PC\Dropbox (Personal)\ED Consulting\Poland\Town Sign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2" y="4572000"/>
            <a:ext cx="4288667" cy="198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03238" y="1258888"/>
            <a:ext cx="8137525" cy="48371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TIF stands for “Tax Increment Financing”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TIF Captures the taxes on new investment while protecting the “Original Assessed Value” for the General Fund. The difference is the ‘increment’.</a:t>
            </a:r>
          </a:p>
          <a:p>
            <a:pPr marL="0" indent="0">
              <a:spcBef>
                <a:spcPts val="2400"/>
              </a:spcBef>
              <a:buFontTx/>
              <a:buNone/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TIF is a LOCAL economic development financing tool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TIF is a flexible finance tool used by municipalities, towns, plantations, and unorganized territories to leverage new property taxes generated by a specific project or projects.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8229600" cy="10366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So What is a TIF?</a:t>
            </a:r>
          </a:p>
        </p:txBody>
      </p:sp>
    </p:spTree>
    <p:extLst>
      <p:ext uri="{BB962C8B-B14F-4D97-AF65-F5344CB8AC3E}">
        <p14:creationId xmlns:p14="http://schemas.microsoft.com/office/powerpoint/2010/main" val="95490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03239" y="1258888"/>
            <a:ext cx="7726362" cy="48371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Economic Development or “Municipal” TIF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Created to promote new development to: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Provide new employment opportunities;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Improve and broaden the tax base; and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b="1" spc="-70" dirty="0">
                <a:solidFill>
                  <a:schemeClr val="tx2">
                    <a:lumMod val="75000"/>
                  </a:schemeClr>
                </a:solidFill>
              </a:rPr>
              <a:t>Improve the general economy of the State.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20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Short of municipal bonding, TIF is the only locally controlled tool for economic development.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8229600" cy="10366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Purpose of TIF</a:t>
            </a:r>
          </a:p>
        </p:txBody>
      </p:sp>
    </p:spTree>
    <p:extLst>
      <p:ext uri="{BB962C8B-B14F-4D97-AF65-F5344CB8AC3E}">
        <p14:creationId xmlns:p14="http://schemas.microsoft.com/office/powerpoint/2010/main" val="124123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03239" y="1258888"/>
            <a:ext cx="7726362" cy="48371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Tx/>
              <a:buNone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8229600" cy="10366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Components of a TIF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00400" y="1372394"/>
            <a:ext cx="5450006" cy="46101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Defined Geographic Boundary</a:t>
            </a:r>
          </a:p>
          <a:p>
            <a:pPr marL="0" indent="0" algn="r">
              <a:buNone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where?</a:t>
            </a:r>
          </a:p>
          <a:p>
            <a:pPr marL="0" indent="0" algn="r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Development Program</a:t>
            </a:r>
          </a:p>
          <a:p>
            <a:pPr marL="0" indent="0" algn="r">
              <a:buNone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what?</a:t>
            </a:r>
          </a:p>
          <a:p>
            <a:pPr marL="0" indent="0" algn="r"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Financial Plan</a:t>
            </a:r>
          </a:p>
          <a:p>
            <a:pPr marL="0" indent="0" algn="r">
              <a:buNone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how much?</a:t>
            </a:r>
          </a:p>
          <a:p>
            <a:pPr marL="0" indent="0" algn="ctr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58888"/>
            <a:ext cx="2188191" cy="154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56" y="2952777"/>
            <a:ext cx="3217864" cy="144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55316" r="47236"/>
          <a:stretch/>
        </p:blipFill>
        <p:spPr bwMode="auto">
          <a:xfrm rot="5400000">
            <a:off x="3604174" y="4168226"/>
            <a:ext cx="1678134" cy="248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48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03238" y="1258888"/>
            <a:ext cx="8137525" cy="48371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Tx/>
              <a:buNone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Why Pursue TIF?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73668" y="1258888"/>
            <a:ext cx="4040188" cy="6397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Municipality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905001"/>
            <a:ext cx="4040188" cy="3810000"/>
          </a:xfrm>
          <a:ln>
            <a:solidFill>
              <a:schemeClr val="tx2">
                <a:lumMod val="50000"/>
              </a:schemeClr>
            </a:solidFill>
          </a:ln>
        </p:spPr>
        <p:txBody>
          <a:bodyPr tIns="91440"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Means of funding economic development efforts;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Tool for attracting investment, thus increasing tax base;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Control of performance standards related to project;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Protects from loss of state revenue sharing (tax shift)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98988" y="1258888"/>
            <a:ext cx="4041775" cy="6397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Developer / Company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905001"/>
            <a:ext cx="4041775" cy="3810000"/>
          </a:xfrm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Via credit enhancement, TIF provides: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 annual revenue stream;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Increases profitability of the project;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 aid in securing financing;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Effectively reduces the property tax burden</a:t>
            </a:r>
          </a:p>
        </p:txBody>
      </p:sp>
    </p:spTree>
    <p:extLst>
      <p:ext uri="{BB962C8B-B14F-4D97-AF65-F5344CB8AC3E}">
        <p14:creationId xmlns:p14="http://schemas.microsoft.com/office/powerpoint/2010/main" val="78187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stumpfel.RUDMANWINCHELL.000\AppData\Local\Microsoft\Windows\Temporary Internet Files\Content.Outlook\50IM95NE\PPT background RW 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" y="0"/>
            <a:ext cx="91417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1295400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Goudy Stout" pitchFamily="18" charset="0"/>
              </a:rPr>
              <a:t>Tax Shift</a:t>
            </a:r>
          </a:p>
        </p:txBody>
      </p:sp>
    </p:spTree>
    <p:extLst>
      <p:ext uri="{BB962C8B-B14F-4D97-AF65-F5344CB8AC3E}">
        <p14:creationId xmlns:p14="http://schemas.microsoft.com/office/powerpoint/2010/main" val="224802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5240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pPr>
              <a:buFontTx/>
              <a:buChar char="-"/>
            </a:pPr>
            <a:endParaRPr lang="en-US" sz="1600" b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229600" cy="58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How Economic Development Works Without a TIF  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Municipal assessed value is used to compute:</a:t>
            </a:r>
          </a:p>
          <a:p>
            <a:pPr marL="1257300" lvl="2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General Purpose Aid to Education </a:t>
            </a:r>
          </a:p>
          <a:p>
            <a:pPr marL="1257300" lvl="2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State Revenue Sharing</a:t>
            </a:r>
          </a:p>
          <a:p>
            <a:pPr marL="1257300" lvl="2" indent="-342900"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County Taxes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When valuation increases, is a </a:t>
            </a:r>
            <a:r>
              <a:rPr lang="en-US" altLang="en-US" sz="2400" b="1" i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decrease</a:t>
            </a:r>
            <a:r>
              <a:rPr lang="en-US" altLang="en-US" sz="2400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in Education Subsidy and Municipal Revenue Sharing and an </a:t>
            </a:r>
            <a:r>
              <a:rPr lang="en-US" altLang="en-US" sz="2400" b="1" i="1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increase</a:t>
            </a:r>
            <a:r>
              <a:rPr lang="en-US" altLang="en-US" sz="2400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in County Tax obligations.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This means that </a:t>
            </a:r>
            <a:r>
              <a:rPr lang="en-US" altLang="en-US" sz="2400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new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 tax revenues resulting from a development project must fund </a:t>
            </a:r>
            <a:r>
              <a:rPr lang="en-US" altLang="en-US" sz="2400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lost subsides 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and </a:t>
            </a:r>
            <a:r>
              <a:rPr lang="en-US" altLang="en-US" sz="2400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increased</a:t>
            </a:r>
            <a:r>
              <a:rPr lang="en-US" altLang="en-US" sz="2400" dirty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rgbClr val="800000"/>
                </a:solidFill>
                <a:latin typeface="+mn-lt"/>
                <a:ea typeface="+mn-ea"/>
                <a:cs typeface="Arial" pitchFamily="34" charset="0"/>
              </a:rPr>
              <a:t>County taxes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8817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4642</TotalTime>
  <Words>895</Words>
  <Application>Microsoft Office PowerPoint</Application>
  <PresentationFormat>On-screen Show (4:3)</PresentationFormat>
  <Paragraphs>135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Goudy Stout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Pursue TIF?</vt:lpstr>
      <vt:lpstr>PowerPoint Presentation</vt:lpstr>
      <vt:lpstr>PowerPoint Presentation</vt:lpstr>
      <vt:lpstr>PowerPoint Presentation</vt:lpstr>
      <vt:lpstr>Every New Tax Dollar – without the TIF One small town in Maine…</vt:lpstr>
      <vt:lpstr>Every New Tax Dollar – with the TIF</vt:lpstr>
      <vt:lpstr>Poland TIFs</vt:lpstr>
      <vt:lpstr>Poland TIFs</vt:lpstr>
      <vt:lpstr>Eligible Project Costs</vt:lpstr>
      <vt:lpstr>Poland Use of TIF Revenues</vt:lpstr>
      <vt:lpstr>Poland Use of TIF Revenues</vt:lpstr>
      <vt:lpstr>Poland Use of TIF Revenues</vt:lpstr>
      <vt:lpstr>Poland Use of TIF Revenues</vt:lpstr>
      <vt:lpstr>Poland Use of TIF Revenues</vt:lpstr>
      <vt:lpstr>Potential TIF Projects</vt:lpstr>
      <vt:lpstr>Potential TIF Projects</vt:lpstr>
      <vt:lpstr>What is a CEA? (Credit Enhancement Agreement)</vt:lpstr>
      <vt:lpstr>What is a CEA? (Credit Enhancement Agreement)</vt:lpstr>
      <vt:lpstr>Minimum Procedure for Creating/Amending a TIF District</vt:lpstr>
      <vt:lpstr>Questions? Public Comments.</vt:lpstr>
      <vt:lpstr>PowerPoint Presentation</vt:lpstr>
      <vt:lpstr>PowerPoint Presentation</vt:lpstr>
      <vt:lpstr>PowerPoint Presentation</vt:lpstr>
    </vt:vector>
  </TitlesOfParts>
  <Company>Rudman &amp; Winchell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GrowSmart.TIF.2014</dc:title>
  <dc:creator>Noreen G. Norton</dc:creator>
  <cp:lastModifiedBy>CEOasst</cp:lastModifiedBy>
  <cp:revision>165</cp:revision>
  <cp:lastPrinted>2018-09-10T15:40:47Z</cp:lastPrinted>
  <dcterms:created xsi:type="dcterms:W3CDTF">2014-03-18T17:05:02Z</dcterms:created>
  <dcterms:modified xsi:type="dcterms:W3CDTF">2019-09-06T13:31:50Z</dcterms:modified>
</cp:coreProperties>
</file>